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8" r:id="rId13"/>
    <p:sldId id="266" r:id="rId14"/>
    <p:sldId id="267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4" d="100"/>
          <a:sy n="74" d="100"/>
        </p:scale>
        <p:origin x="-3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10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78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56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090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988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042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9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50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8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24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2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0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6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6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8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56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A961DA2-01ED-4D60-AFFA-315357C526F7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333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98490" y="2498501"/>
            <a:ext cx="11140225" cy="938010"/>
          </a:xfrm>
        </p:spPr>
        <p:txBody>
          <a:bodyPr>
            <a:normAutofit fontScale="90000"/>
          </a:bodyPr>
          <a:lstStyle/>
          <a:p>
            <a:r>
              <a:rPr lang="hr-HR" sz="7300" dirty="0"/>
              <a:t>22. ožujka: Svjetski dan voda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236445" y="3436511"/>
            <a:ext cx="4549155" cy="608526"/>
          </a:xfrm>
        </p:spPr>
        <p:txBody>
          <a:bodyPr>
            <a:noAutofit/>
          </a:bodyPr>
          <a:lstStyle/>
          <a:p>
            <a:r>
              <a:rPr lang="hr-HR" sz="2400" i="1" dirty="0"/>
              <a:t>Voda najzdravije piće (ZO</a:t>
            </a:r>
            <a:r>
              <a:rPr lang="hr-HR" sz="2400" dirty="0"/>
              <a:t>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5" y="1460864"/>
            <a:ext cx="1301496" cy="19507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5" y="0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5" y="3231048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5" y="5001232"/>
            <a:ext cx="1301496" cy="195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E5BA1D-0EAE-4CD2-BF98-349ECD034C41}"/>
              </a:ext>
            </a:extLst>
          </p:cNvPr>
          <p:cNvSpPr txBox="1"/>
          <p:nvPr/>
        </p:nvSpPr>
        <p:spPr>
          <a:xfrm>
            <a:off x="7075504" y="6241002"/>
            <a:ext cx="486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Adrijana Leko, OŠ dr. Franjo Tuđman, Šarengrad</a:t>
            </a:r>
          </a:p>
        </p:txBody>
      </p:sp>
    </p:spTree>
    <p:extLst>
      <p:ext uri="{BB962C8B-B14F-4D97-AF65-F5344CB8AC3E}">
        <p14:creationId xmlns:p14="http://schemas.microsoft.com/office/powerpoint/2010/main" val="7089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1972" y="321582"/>
            <a:ext cx="4343400" cy="1325563"/>
          </a:xfrm>
        </p:spPr>
        <p:txBody>
          <a:bodyPr/>
          <a:lstStyle/>
          <a:p>
            <a:r>
              <a:rPr lang="hr-HR" dirty="0"/>
              <a:t>Važnost vode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98599" y="1867689"/>
            <a:ext cx="5160109" cy="4591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>
                <a:latin typeface="Merriweather"/>
              </a:rPr>
              <a:t>Voda ima veliku važnost u održavanju tjelesnih funkcija, odnosno stanica svih živih bića (najmanje 60 posto tijela odraslog čovjeka sastoji se od vode).</a:t>
            </a:r>
          </a:p>
          <a:p>
            <a:pPr marL="0" indent="0">
              <a:buNone/>
            </a:pPr>
            <a:endParaRPr lang="hr-HR" sz="2400" dirty="0">
              <a:latin typeface="Merriweather"/>
            </a:endParaRPr>
          </a:p>
          <a:p>
            <a:pPr marL="0" indent="0">
              <a:buNone/>
            </a:pPr>
            <a:r>
              <a:rPr lang="hr-HR" sz="2400" dirty="0">
                <a:latin typeface="Merriweather"/>
              </a:rPr>
              <a:t>Voda „podmazuje” zglobove pri kretanju, regulira tjelesnu temperaturu putem znojenja i pomaže nam da se riješimo „otpada" iz organizma. Zbog vode bolje funkcionira naš mozak.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-439288"/>
            <a:ext cx="1301496" cy="19507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1462980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3246818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4982204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79" y="740858"/>
            <a:ext cx="4156344" cy="58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83657" y="740858"/>
            <a:ext cx="4459235" cy="6011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>
                <a:latin typeface="Merriweather"/>
              </a:rPr>
              <a:t>Nedostatak vode u organizmu </a:t>
            </a:r>
            <a:r>
              <a:rPr lang="hr-HR" sz="2400">
                <a:latin typeface="Merriweather"/>
              </a:rPr>
              <a:t>mnogo </a:t>
            </a:r>
            <a:r>
              <a:rPr lang="hr-HR" sz="2400" dirty="0">
                <a:latin typeface="Merriweather"/>
              </a:rPr>
              <a:t>brže dovodi do smrti </a:t>
            </a:r>
            <a:r>
              <a:rPr lang="hr-HR" sz="2400">
                <a:latin typeface="Merriweather"/>
              </a:rPr>
              <a:t>nego </a:t>
            </a:r>
            <a:r>
              <a:rPr lang="en-GB" sz="2400">
                <a:latin typeface="Merriweather"/>
              </a:rPr>
              <a:t>nedostatak</a:t>
            </a:r>
            <a:r>
              <a:rPr lang="hr-HR" sz="2400">
                <a:latin typeface="Merriweather"/>
              </a:rPr>
              <a:t> </a:t>
            </a:r>
            <a:r>
              <a:rPr lang="hr-HR" sz="2400" dirty="0">
                <a:latin typeface="Merriweather"/>
              </a:rPr>
              <a:t>hrane: bez vode možemo izdržati svega nekoliko dana, bez hrane čak i više od mjesec dana.</a:t>
            </a:r>
          </a:p>
          <a:p>
            <a:pPr marL="0" indent="0">
              <a:buNone/>
            </a:pPr>
            <a:endParaRPr lang="hr-HR" sz="2400" dirty="0">
              <a:latin typeface="Merriweather"/>
            </a:endParaRPr>
          </a:p>
          <a:p>
            <a:pPr marL="0" indent="0">
              <a:buNone/>
            </a:pPr>
            <a:endParaRPr lang="hr-HR" sz="2400" dirty="0">
              <a:latin typeface="Merriweather"/>
            </a:endParaRPr>
          </a:p>
          <a:p>
            <a:pPr marL="0" indent="0">
              <a:buNone/>
            </a:pPr>
            <a:r>
              <a:rPr lang="hr-HR" sz="2400" dirty="0">
                <a:latin typeface="Merriweather"/>
              </a:rPr>
              <a:t>Dehidracija koja uzrokuje gubitak više od 10 posto tjelesne težine je hitan slučaj, a ako se brzo ne preokrene - može uzrokovati smrt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-439288"/>
            <a:ext cx="1301496" cy="19507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1462980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3246818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4982204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77" y="1406675"/>
            <a:ext cx="5489429" cy="46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6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857828" y="796702"/>
            <a:ext cx="9379857" cy="1440089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Voda je jako važna za sva živa bića.</a:t>
            </a:r>
          </a:p>
          <a:p>
            <a:pPr marL="0" indent="0">
              <a:buNone/>
            </a:pPr>
            <a:r>
              <a:rPr lang="hr-HR" b="1" dirty="0"/>
              <a:t>Kako </a:t>
            </a:r>
            <a:r>
              <a:rPr lang="hr-HR" b="1"/>
              <a:t>bi se</a:t>
            </a:r>
            <a:r>
              <a:rPr lang="en-GB" b="1"/>
              <a:t> ljude</a:t>
            </a:r>
            <a:r>
              <a:rPr lang="hr-HR" b="1"/>
              <a:t> </a:t>
            </a:r>
            <a:r>
              <a:rPr lang="en-GB" b="1"/>
              <a:t>upozorilo na važnost vode </a:t>
            </a:r>
            <a:r>
              <a:rPr lang="hr-HR" b="1"/>
              <a:t>utemeljen </a:t>
            </a:r>
            <a:r>
              <a:rPr lang="hr-HR" b="1" dirty="0"/>
              <a:t>je Svjetski dan voda.</a:t>
            </a:r>
            <a:endParaRPr lang="hr-HR" dirty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-433973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1274367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3152511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48" y="5030655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32" y="2687871"/>
            <a:ext cx="509049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54628" y="365125"/>
            <a:ext cx="9699171" cy="1325563"/>
          </a:xfrm>
        </p:spPr>
        <p:txBody>
          <a:bodyPr/>
          <a:lstStyle/>
          <a:p>
            <a:r>
              <a:rPr lang="hr-HR" dirty="0"/>
              <a:t>Povijesne crtice…</a:t>
            </a: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1654628" y="1825625"/>
            <a:ext cx="9699172" cy="1236889"/>
          </a:xfrm>
        </p:spPr>
        <p:txBody>
          <a:bodyPr/>
          <a:lstStyle/>
          <a:p>
            <a:pPr marL="0" indent="0">
              <a:buNone/>
            </a:pPr>
            <a:r>
              <a:rPr lang="hr-HR"/>
              <a:t>Svjetski </a:t>
            </a:r>
            <a:r>
              <a:rPr lang="hr-HR" dirty="0"/>
              <a:t>dan voda svake se godine obilježava 22. ožujka kako bi </a:t>
            </a:r>
            <a:r>
              <a:rPr lang="hr-HR"/>
              <a:t>se </a:t>
            </a:r>
            <a:r>
              <a:rPr lang="en-GB"/>
              <a:t>usmjerila</a:t>
            </a:r>
            <a:r>
              <a:rPr lang="hr-HR"/>
              <a:t> </a:t>
            </a:r>
            <a:r>
              <a:rPr lang="en-GB"/>
              <a:t>pažnja</a:t>
            </a:r>
            <a:r>
              <a:rPr lang="hr-HR"/>
              <a:t> </a:t>
            </a:r>
            <a:r>
              <a:rPr lang="hr-HR" dirty="0"/>
              <a:t>na važnost voda.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-433973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1388183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96" y="3210339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5032495"/>
            <a:ext cx="1301496" cy="195072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05" y="2851052"/>
            <a:ext cx="543574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6"/>
            <a:ext cx="8833067" cy="268639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Na konferenciji Ujedinjenih naroda o okolišu i razvoju (UNCED) 1992. godine predložen je međunarodni dan proslave slatkih voda. </a:t>
            </a:r>
          </a:p>
          <a:p>
            <a:pPr marL="0" indent="0">
              <a:buNone/>
            </a:pPr>
            <a:r>
              <a:rPr lang="hr-HR" dirty="0"/>
              <a:t>Opća skupština Ujedinjenih naroda na taj je prijedlog odgovorila određivanjem </a:t>
            </a:r>
            <a:r>
              <a:rPr lang="hr-HR" b="1" dirty="0"/>
              <a:t>22. ožujka 1993. kao prvog Svjetskog dana voda.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97" y="3411396"/>
            <a:ext cx="319577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6"/>
            <a:ext cx="8833067" cy="118125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Razmisli: </a:t>
            </a:r>
          </a:p>
          <a:p>
            <a:pPr marL="0" indent="0">
              <a:buNone/>
            </a:pPr>
            <a:r>
              <a:rPr lang="hr-HR" b="1" dirty="0"/>
              <a:t>Smijemo li piti svu vodu?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1843313" y="5475006"/>
            <a:ext cx="8833067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Smijemo piti samo zdravstveno ispravnu vodu.</a:t>
            </a:r>
            <a:endParaRPr lang="hr-HR" b="1" dirty="0"/>
          </a:p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52" y="690392"/>
            <a:ext cx="2731561" cy="46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0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5"/>
            <a:ext cx="8833067" cy="142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Jeste li ikada uočili popis </a:t>
            </a:r>
            <a:r>
              <a:rPr lang="hr-HR"/>
              <a:t>sastojaka na </a:t>
            </a:r>
            <a:r>
              <a:rPr lang="hr-HR" dirty="0"/>
              <a:t>naljepnicama pića koja svakodnevno pijete? </a:t>
            </a:r>
          </a:p>
          <a:p>
            <a:pPr marL="0" indent="0">
              <a:buNone/>
            </a:pPr>
            <a:r>
              <a:rPr lang="hr-HR" i="1" dirty="0"/>
              <a:t>(sokovi, gazirana pića..)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148113" y="5475006"/>
            <a:ext cx="5283201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Koje sastojke imaju takva pića?</a:t>
            </a:r>
            <a:endParaRPr lang="hr-HR" b="1" dirty="0"/>
          </a:p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85" y="1908470"/>
            <a:ext cx="3005852" cy="300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5"/>
            <a:ext cx="8833067" cy="861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Uočili ste da pića koja svakodnevno pijemo imaju: šećer, konzervans,  boju, limunsku kiselinu…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1843314" y="2436036"/>
            <a:ext cx="5892800" cy="603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Razmisli kako takva pića utječu na žeđ?</a:t>
            </a:r>
            <a:endParaRPr lang="hr-HR" b="1" dirty="0"/>
          </a:p>
          <a:p>
            <a:endParaRPr lang="hr-HR" dirty="0"/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6259847" y="3003116"/>
            <a:ext cx="3686629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Još više smo žedni.</a:t>
            </a:r>
            <a:endParaRPr lang="hr-HR" b="1" i="1" dirty="0"/>
          </a:p>
          <a:p>
            <a:endParaRPr lang="hr-HR" dirty="0"/>
          </a:p>
        </p:txBody>
      </p:sp>
      <p:sp>
        <p:nvSpPr>
          <p:cNvPr id="11" name="Rezervirano mjesto sadržaja 2"/>
          <p:cNvSpPr txBox="1">
            <a:spLocks/>
          </p:cNvSpPr>
          <p:nvPr/>
        </p:nvSpPr>
        <p:spPr>
          <a:xfrm>
            <a:off x="1843313" y="4499646"/>
            <a:ext cx="8833067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U kojem piću nema nijednoga od ovih sastojaka?</a:t>
            </a:r>
            <a:endParaRPr lang="hr-HR" b="1" dirty="0"/>
          </a:p>
          <a:p>
            <a:endParaRPr lang="hr-HR" dirty="0"/>
          </a:p>
        </p:txBody>
      </p:sp>
      <p:sp>
        <p:nvSpPr>
          <p:cNvPr id="12" name="Rezervirano mjesto sadržaja 2"/>
          <p:cNvSpPr txBox="1">
            <a:spLocks/>
          </p:cNvSpPr>
          <p:nvPr/>
        </p:nvSpPr>
        <p:spPr>
          <a:xfrm>
            <a:off x="6259846" y="5121396"/>
            <a:ext cx="3418115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U čistoj, pitkoj vodi.</a:t>
            </a:r>
            <a:endParaRPr lang="hr-HR" b="1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08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 build="p"/>
      <p:bldP spid="11" grpId="0" build="p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5"/>
            <a:ext cx="8833067" cy="861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Koliko vode dnevno trebaju piti djeca?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sp>
        <p:nvSpPr>
          <p:cNvPr id="10" name="Rezervirano mjesto sadržaja 2"/>
          <p:cNvSpPr txBox="1">
            <a:spLocks/>
          </p:cNvSpPr>
          <p:nvPr/>
        </p:nvSpPr>
        <p:spPr>
          <a:xfrm>
            <a:off x="4426857" y="1530664"/>
            <a:ext cx="5878286" cy="603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Djeca trebaju piti 5 do 8 čaša vode dnevno.</a:t>
            </a:r>
            <a:endParaRPr lang="hr-HR" b="1" i="1" dirty="0"/>
          </a:p>
          <a:p>
            <a:endParaRPr lang="hr-HR" dirty="0"/>
          </a:p>
        </p:txBody>
      </p:sp>
      <p:sp>
        <p:nvSpPr>
          <p:cNvPr id="12" name="Rezervirano mjesto sadržaja 2"/>
          <p:cNvSpPr txBox="1">
            <a:spLocks/>
          </p:cNvSpPr>
          <p:nvPr/>
        </p:nvSpPr>
        <p:spPr>
          <a:xfrm>
            <a:off x="4426856" y="2251594"/>
            <a:ext cx="7663543" cy="603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Računamo: 0,3 dl dnevno po kilogramu tjelesne težine.</a:t>
            </a:r>
            <a:endParaRPr lang="hr-HR" b="1" i="1" dirty="0"/>
          </a:p>
          <a:p>
            <a:endParaRPr lang="hr-HR" dirty="0"/>
          </a:p>
        </p:txBody>
      </p:sp>
      <p:sp>
        <p:nvSpPr>
          <p:cNvPr id="13" name="Rezervirano mjesto sadržaja 2"/>
          <p:cNvSpPr txBox="1">
            <a:spLocks/>
          </p:cNvSpPr>
          <p:nvPr/>
        </p:nvSpPr>
        <p:spPr>
          <a:xfrm>
            <a:off x="4426857" y="3003116"/>
            <a:ext cx="7286172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Više vode treba piti u toplim danima.</a:t>
            </a:r>
            <a:endParaRPr lang="hr-HR" b="1" i="1" dirty="0"/>
          </a:p>
          <a:p>
            <a:endParaRPr lang="hr-HR" dirty="0"/>
          </a:p>
        </p:txBody>
      </p:sp>
      <p:sp>
        <p:nvSpPr>
          <p:cNvPr id="14" name="Rezervirano mjesto sadržaja 2"/>
          <p:cNvSpPr txBox="1">
            <a:spLocks/>
          </p:cNvSpPr>
          <p:nvPr/>
        </p:nvSpPr>
        <p:spPr>
          <a:xfrm>
            <a:off x="4426857" y="3676686"/>
            <a:ext cx="7286172" cy="603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Kod povećane tjelesne aktivnosti treba piti više vode.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50" y="4336091"/>
            <a:ext cx="324755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2" grpId="0" build="p"/>
      <p:bldP spid="13" grpId="0" build="p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5"/>
            <a:ext cx="8833067" cy="4737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 dirty="0"/>
              <a:t>Završite priču...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Iz škole si došao kući jako gladan i umoran.</a:t>
            </a:r>
          </a:p>
          <a:p>
            <a:pPr marL="0" indent="0">
              <a:buNone/>
            </a:pPr>
            <a:r>
              <a:rPr lang="hr-HR"/>
              <a:t>Zadnji</a:t>
            </a:r>
            <a:r>
              <a:rPr lang="en-GB"/>
              <a:t> je</a:t>
            </a:r>
            <a:r>
              <a:rPr lang="hr-HR"/>
              <a:t> sat </a:t>
            </a:r>
            <a:r>
              <a:rPr lang="en-GB"/>
              <a:t>bio tjelesni</a:t>
            </a:r>
            <a:r>
              <a:rPr lang="hr-HR"/>
              <a:t>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Vani je prekrasan dan i učiteljica je predložila da tjelesni imate na školskom dvorištu.</a:t>
            </a:r>
          </a:p>
          <a:p>
            <a:pPr marL="0" indent="0">
              <a:buNone/>
            </a:pPr>
            <a:r>
              <a:rPr lang="hr-HR" dirty="0"/>
              <a:t>Kod kuće je mama pripremila najukusniji ručak, baš sve što voliš: juhu, pohano meso, povrće i salatu.</a:t>
            </a:r>
          </a:p>
          <a:p>
            <a:pPr marL="0" indent="0">
              <a:buNone/>
            </a:pPr>
            <a:r>
              <a:rPr lang="hr-HR" dirty="0"/>
              <a:t>Jedva si dočekao kraj ručka da možeš popiti punu čašu….</a:t>
            </a:r>
          </a:p>
          <a:p>
            <a:pPr marL="0" indent="0">
              <a:buNone/>
            </a:pPr>
            <a:endParaRPr lang="hr-HR" b="1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5544457" y="587806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Priča preoblikovana iz Priručnika za učitelje i stručne suradnike u razrednoj nastavi Zdravstveni odgoj, MZOS, AZOO, Zg, 2013.</a:t>
            </a:r>
          </a:p>
        </p:txBody>
      </p:sp>
    </p:spTree>
    <p:extLst>
      <p:ext uri="{BB962C8B-B14F-4D97-AF65-F5344CB8AC3E}">
        <p14:creationId xmlns:p14="http://schemas.microsoft.com/office/powerpoint/2010/main" val="15194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06170" y="1429469"/>
            <a:ext cx="9681029" cy="52125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Najveći dio površine našeg planeta prekriven je vodom.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928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863"/>
            <a:ext cx="1301496" cy="195072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0"/>
            <a:ext cx="1301496" cy="195072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7280"/>
            <a:ext cx="1301496" cy="195072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14" y="2436223"/>
            <a:ext cx="3600000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9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8696" y="365125"/>
            <a:ext cx="9595104" cy="1325563"/>
          </a:xfrm>
        </p:spPr>
        <p:txBody>
          <a:bodyPr/>
          <a:lstStyle/>
          <a:p>
            <a:r>
              <a:rPr lang="hr-HR" dirty="0"/>
              <a:t>Voda je svuda oko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58696" y="1705792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Prepoznajte </a:t>
            </a:r>
            <a:r>
              <a:rPr lang="hr-HR"/>
              <a:t>u kojim</a:t>
            </a:r>
            <a:r>
              <a:rPr lang="en-GB"/>
              <a:t> </a:t>
            </a:r>
            <a:r>
              <a:rPr lang="hr-HR"/>
              <a:t>se oblicima voda </a:t>
            </a:r>
            <a:r>
              <a:rPr lang="hr-HR" dirty="0"/>
              <a:t>nalazi u našoj okolini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497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758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374"/>
            <a:ext cx="1301496" cy="195072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68"/>
            <a:ext cx="1301496" cy="195072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62" y="2621461"/>
            <a:ext cx="4320582" cy="28800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44" y="2621461"/>
            <a:ext cx="464807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2686" y="618518"/>
            <a:ext cx="9565540" cy="832912"/>
          </a:xfrm>
        </p:spPr>
        <p:txBody>
          <a:bodyPr/>
          <a:lstStyle/>
          <a:p>
            <a:r>
              <a:rPr lang="hr-HR" dirty="0"/>
              <a:t>Voda je svuda oko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12686" y="1554293"/>
            <a:ext cx="9565540" cy="56479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Prepoznajte u </a:t>
            </a:r>
            <a:r>
              <a:rPr lang="hr-HR"/>
              <a:t>kojim se</a:t>
            </a:r>
            <a:r>
              <a:rPr lang="en-GB"/>
              <a:t> </a:t>
            </a:r>
            <a:r>
              <a:rPr lang="hr-HR"/>
              <a:t>stanjima voda </a:t>
            </a:r>
            <a:r>
              <a:rPr lang="hr-HR" dirty="0"/>
              <a:t>nalazi u našoj okolini</a:t>
            </a:r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1843314" y="5451377"/>
            <a:ext cx="8316686" cy="1080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Znate li kako voda prelazi iz jednog stanja u drugo?</a:t>
            </a:r>
          </a:p>
          <a:p>
            <a:r>
              <a:rPr lang="hr-HR" dirty="0"/>
              <a:t>Što je potrebno da bi se to dogodilo?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" y="-39642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70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362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339"/>
            <a:ext cx="1301496" cy="195072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4" y="2467428"/>
            <a:ext cx="2723729" cy="2160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62" y="2467428"/>
            <a:ext cx="3261177" cy="21600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58" y="2452708"/>
            <a:ext cx="32518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0686" y="365125"/>
            <a:ext cx="9133114" cy="1325563"/>
          </a:xfrm>
        </p:spPr>
        <p:txBody>
          <a:bodyPr/>
          <a:lstStyle/>
          <a:p>
            <a:r>
              <a:rPr lang="hr-HR" dirty="0"/>
              <a:t>Voda je dio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20686" y="2184628"/>
            <a:ext cx="4221257" cy="56923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Voda je u našem tijelu.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928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884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695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015"/>
            <a:ext cx="1301496" cy="1950720"/>
          </a:xfrm>
          <a:prstGeom prst="rect">
            <a:avLst/>
          </a:prstGeom>
        </p:spPr>
      </p:pic>
      <p:sp>
        <p:nvSpPr>
          <p:cNvPr id="12" name="Rezervirano mjesto sadržaja 2"/>
          <p:cNvSpPr txBox="1">
            <a:spLocks/>
          </p:cNvSpPr>
          <p:nvPr/>
        </p:nvSpPr>
        <p:spPr>
          <a:xfrm>
            <a:off x="7675015" y="2184628"/>
            <a:ext cx="4221257" cy="56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Voda je u povrću i voću.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91" y="3055507"/>
            <a:ext cx="32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3126375"/>
            <a:ext cx="4320000" cy="288000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906">
            <a:off x="9491606" y="3989722"/>
            <a:ext cx="2393424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4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28370" y="962388"/>
            <a:ext cx="8252767" cy="743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Vodu koristimo za dobivanje energije. Objasni kako.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928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804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238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4558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22" y="1617784"/>
            <a:ext cx="530995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82056" y="708338"/>
            <a:ext cx="9695543" cy="5082861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Vodu koristimo za hranu i piće.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Vodu koristimo za osobnu higijenu i čišćenje.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Voda nam služi za rekreaciju i promet.</a:t>
            </a:r>
          </a:p>
          <a:p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928"/>
            <a:ext cx="1301496" cy="195072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392"/>
            <a:ext cx="1301496" cy="195072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695"/>
            <a:ext cx="1301496" cy="195072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015"/>
            <a:ext cx="1301496" cy="195072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7" y="625792"/>
            <a:ext cx="3247553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53" y="4699815"/>
            <a:ext cx="32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66" y="4699815"/>
            <a:ext cx="3239714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19" y="2662804"/>
            <a:ext cx="324864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6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56228" y="1107584"/>
            <a:ext cx="9521371" cy="108407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Od ukupne količine vode na zemlji </a:t>
            </a:r>
            <a:r>
              <a:rPr lang="hr-HR"/>
              <a:t>samo je</a:t>
            </a:r>
            <a:r>
              <a:rPr lang="en-GB"/>
              <a:t> </a:t>
            </a:r>
            <a:r>
              <a:rPr lang="hr-HR"/>
              <a:t>2% pitk</a:t>
            </a:r>
            <a:r>
              <a:rPr lang="en-GB"/>
              <a:t>e</a:t>
            </a:r>
            <a:r>
              <a:rPr lang="hr-HR"/>
              <a:t> vod</a:t>
            </a:r>
            <a:r>
              <a:rPr lang="en-GB"/>
              <a:t>e</a:t>
            </a:r>
            <a:r>
              <a:rPr lang="hr-HR"/>
              <a:t>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Zato je moramo štedjeti.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-433973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1279618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3058304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4943929"/>
            <a:ext cx="1301496" cy="1950720"/>
          </a:xfrm>
          <a:prstGeom prst="rect">
            <a:avLst/>
          </a:prstGeom>
        </p:spPr>
      </p:pic>
      <p:sp>
        <p:nvSpPr>
          <p:cNvPr id="11" name="Rezervirano mjesto sadržaja 2"/>
          <p:cNvSpPr txBox="1">
            <a:spLocks/>
          </p:cNvSpPr>
          <p:nvPr/>
        </p:nvSpPr>
        <p:spPr>
          <a:xfrm>
            <a:off x="1647370" y="5471886"/>
            <a:ext cx="9521371" cy="621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Opiši neke načine na koje se može štedjeti voda.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7" y="2391771"/>
            <a:ext cx="384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1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67508" y="915014"/>
            <a:ext cx="7810321" cy="55093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Vodu moramo čuvati od zagađenja i onečišćenja.</a:t>
            </a: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1667508" y="5447355"/>
            <a:ext cx="9521371" cy="108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Razmisli i predloži neke načine na koje možemo čuvati vodu od zagađenja i onečišćenja.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-433973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18" y="1423835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18" y="3156223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5014031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2" y="1637536"/>
            <a:ext cx="2425746" cy="36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theme/theme1.xml><?xml version="1.0" encoding="utf-8"?>
<a:theme xmlns:a="http://schemas.openxmlformats.org/drawingml/2006/main" name="Dubina">
  <a:themeElements>
    <a:clrScheme name="Plava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ubin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u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TM04033923[[fn=Dubina]]</Template>
  <TotalTime>210</TotalTime>
  <Words>606</Words>
  <Application>Microsoft Office PowerPoint</Application>
  <PresentationFormat>Custom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Dubina</vt:lpstr>
      <vt:lpstr>22. ožujka: Svjetski dan voda  </vt:lpstr>
      <vt:lpstr>PowerPoint Presentation</vt:lpstr>
      <vt:lpstr>Voda je svuda oko nas</vt:lpstr>
      <vt:lpstr>Voda je svuda oko nas</vt:lpstr>
      <vt:lpstr>Voda je dio nas</vt:lpstr>
      <vt:lpstr>PowerPoint Presentation</vt:lpstr>
      <vt:lpstr>PowerPoint Presentation</vt:lpstr>
      <vt:lpstr>PowerPoint Presentation</vt:lpstr>
      <vt:lpstr>PowerPoint Presentation</vt:lpstr>
      <vt:lpstr>Važnost vode</vt:lpstr>
      <vt:lpstr>PowerPoint Presentation</vt:lpstr>
      <vt:lpstr>PowerPoint Presentation</vt:lpstr>
      <vt:lpstr>Povijesne crtice…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22.ožujka:   Svjetski dan voda</dc:title>
  <dc:creator>Adrijana Leko</dc:creator>
  <cp:lastModifiedBy>Hrvoje Tomasic</cp:lastModifiedBy>
  <cp:revision>34</cp:revision>
  <dcterms:created xsi:type="dcterms:W3CDTF">2014-07-17T16:12:09Z</dcterms:created>
  <dcterms:modified xsi:type="dcterms:W3CDTF">2020-03-20T07:03:19Z</dcterms:modified>
</cp:coreProperties>
</file>